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8" autoAdjust="0"/>
    <p:restoredTop sz="94660"/>
  </p:normalViewPr>
  <p:slideViewPr>
    <p:cSldViewPr>
      <p:cViewPr varScale="1">
        <p:scale>
          <a:sx n="83" d="100"/>
          <a:sy n="83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 komponenta u Evropi</c:v>
                </c:pt>
              </c:strCache>
            </c:strRef>
          </c:tx>
          <c:explosion val="25"/>
          <c:dPt>
            <c:idx val="1"/>
            <c:bubble3D val="0"/>
            <c:explosion val="0"/>
          </c:dPt>
          <c:cat>
            <c:strRef>
              <c:f>Sheet1!$A$2:$A$3</c:f>
              <c:strCache>
                <c:ptCount val="2"/>
                <c:pt idx="0">
                  <c:v>Primjenjuje</c:v>
                </c:pt>
                <c:pt idx="1">
                  <c:v>Ne primjenjuje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 komponenta OIE dominantne zemlje</c:v>
                </c:pt>
              </c:strCache>
            </c:strRef>
          </c:tx>
          <c:explosion val="25"/>
          <c:dPt>
            <c:idx val="1"/>
            <c:bubble3D val="0"/>
            <c:explosion val="0"/>
          </c:dPt>
          <c:cat>
            <c:strRef>
              <c:f>Sheet1!$A$2:$A$3</c:f>
              <c:strCache>
                <c:ptCount val="2"/>
                <c:pt idx="0">
                  <c:v>Primjenjuje</c:v>
                </c:pt>
                <c:pt idx="1">
                  <c:v>Ne primjenjuje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1FCD-A6EA-44EE-AE25-F2384152F6C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93859-0E95-483B-9256-93E33209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7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3859-0E95-483B-9256-93E33209A2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5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3859-0E95-483B-9256-93E33209A2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0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gres&amp;cd=&amp;cad=rja&amp;uact=8&amp;ved=0CAwQjRwwAA&amp;url=http://en.hdyo.org/tee/questions&amp;ei=Pg9RVYSJJsy4sQGxu4G4AQ&amp;psig=AFQjCNHlIBKOi6GHSbzAzpbmI8LlV9GA6g&amp;ust=143146207870569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17531" r="61728" b="68825"/>
          <a:stretch/>
        </p:blipFill>
        <p:spPr bwMode="auto">
          <a:xfrm>
            <a:off x="2411760" y="548680"/>
            <a:ext cx="2046084" cy="11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439035" cy="170216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G-KOMPONENTA </a:t>
            </a:r>
            <a:endParaRPr lang="en-US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PREPREKA RAZVOJU SLOBODNOG TRŽIŠTA ILI PREDUSLOV FER ALOKACIJE TROŠKOVA MREŽE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17531" r="61728" b="68825"/>
          <a:stretch/>
        </p:blipFill>
        <p:spPr bwMode="auto">
          <a:xfrm>
            <a:off x="251520" y="1871479"/>
            <a:ext cx="4206324" cy="2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105580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STK C5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6" t="17531" r="61728" b="68825"/>
          <a:stretch/>
        </p:blipFill>
        <p:spPr bwMode="auto">
          <a:xfrm>
            <a:off x="251520" y="548680"/>
            <a:ext cx="2247201" cy="11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844824"/>
            <a:ext cx="420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IV SAVJETOVANJE             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Igalo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, 11.-14.5.2015.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716016" y="5805264"/>
            <a:ext cx="330980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Ljubo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Knežević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Slobodan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Marković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Slučaj</a:t>
            </a:r>
            <a:r>
              <a:rPr lang="en-US" dirty="0" smtClean="0"/>
              <a:t> “</a:t>
            </a:r>
            <a:r>
              <a:rPr lang="en-US" dirty="0" err="1" smtClean="0"/>
              <a:t>Austrija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 smtClean="0"/>
              <a:t>     </a:t>
            </a:r>
            <a:r>
              <a:rPr lang="en-US" dirty="0" err="1" smtClean="0"/>
              <a:t>Gubici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sistemske</a:t>
            </a:r>
            <a:r>
              <a:rPr lang="en-US" dirty="0"/>
              <a:t> </a:t>
            </a:r>
            <a:r>
              <a:rPr lang="en-US" dirty="0" err="1" smtClean="0"/>
              <a:t>usluge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xh-ZA" dirty="0" smtClean="0"/>
              <a:t>N</a:t>
            </a:r>
            <a:r>
              <a:rPr lang="vi-VN" dirty="0" smtClean="0"/>
              <a:t>aknade </a:t>
            </a:r>
            <a:r>
              <a:rPr lang="vi-VN" dirty="0"/>
              <a:t>koje proizvođači električne energije plaćaju za pokrivanje gubitaka u prenosnom sistemu i za pokrivanje troškova sistemskih usluga ne spadaju u </a:t>
            </a:r>
            <a:r>
              <a:rPr lang="vi-VN" dirty="0" smtClean="0"/>
              <a:t>G-komponentu</a:t>
            </a:r>
            <a:r>
              <a:rPr lang="xh-ZA" dirty="0"/>
              <a:t> </a:t>
            </a:r>
            <a:r>
              <a:rPr lang="xh-ZA" dirty="0" smtClean="0"/>
              <a:t>(Definicija)</a:t>
            </a:r>
          </a:p>
          <a:p>
            <a:r>
              <a:rPr lang="vi-VN" dirty="0" smtClean="0"/>
              <a:t>To </a:t>
            </a:r>
            <a:r>
              <a:rPr lang="vi-VN" dirty="0"/>
              <a:t>ne znači da je njihovo tarifiranje zabranjeno. </a:t>
            </a:r>
            <a:endParaRPr lang="xh-ZA" dirty="0" smtClean="0"/>
          </a:p>
          <a:p>
            <a:r>
              <a:rPr lang="xh-ZA" dirty="0" smtClean="0"/>
              <a:t>U Austriji:</a:t>
            </a:r>
          </a:p>
          <a:p>
            <a:pPr lvl="1"/>
            <a:r>
              <a:rPr lang="xh-ZA" dirty="0" smtClean="0"/>
              <a:t>0,5€/MWh za gubitke</a:t>
            </a:r>
          </a:p>
          <a:p>
            <a:pPr lvl="1"/>
            <a:r>
              <a:rPr lang="xh-ZA" dirty="0" smtClean="0"/>
              <a:t>1,53 €/MWH za sistemske usluge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39552" y="2132856"/>
            <a:ext cx="7965994" cy="4100615"/>
            <a:chOff x="539552" y="2132856"/>
            <a:chExt cx="7965994" cy="410061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2" t="18001" r="15372" b="17953"/>
            <a:stretch/>
          </p:blipFill>
          <p:spPr bwMode="auto">
            <a:xfrm>
              <a:off x="539552" y="2132856"/>
              <a:ext cx="7965994" cy="410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3"/>
            <p:cNvSpPr/>
            <p:nvPr/>
          </p:nvSpPr>
          <p:spPr>
            <a:xfrm>
              <a:off x="674370" y="5657850"/>
              <a:ext cx="7692390" cy="571500"/>
            </a:xfrm>
            <a:custGeom>
              <a:avLst/>
              <a:gdLst>
                <a:gd name="connsiteX0" fmla="*/ 5177790 w 7692390"/>
                <a:gd name="connsiteY0" fmla="*/ 0 h 571500"/>
                <a:gd name="connsiteX1" fmla="*/ 7680960 w 7692390"/>
                <a:gd name="connsiteY1" fmla="*/ 11430 h 571500"/>
                <a:gd name="connsiteX2" fmla="*/ 7692390 w 7692390"/>
                <a:gd name="connsiteY2" fmla="*/ 320040 h 571500"/>
                <a:gd name="connsiteX3" fmla="*/ 5543550 w 7692390"/>
                <a:gd name="connsiteY3" fmla="*/ 320040 h 571500"/>
                <a:gd name="connsiteX4" fmla="*/ 5543550 w 7692390"/>
                <a:gd name="connsiteY4" fmla="*/ 571500 h 571500"/>
                <a:gd name="connsiteX5" fmla="*/ 0 w 7692390"/>
                <a:gd name="connsiteY5" fmla="*/ 571500 h 571500"/>
                <a:gd name="connsiteX6" fmla="*/ 11430 w 7692390"/>
                <a:gd name="connsiteY6" fmla="*/ 205740 h 571500"/>
                <a:gd name="connsiteX7" fmla="*/ 5223510 w 7692390"/>
                <a:gd name="connsiteY7" fmla="*/ 228600 h 571500"/>
                <a:gd name="connsiteX8" fmla="*/ 5177790 w 7692390"/>
                <a:gd name="connsiteY8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92390" h="571500">
                  <a:moveTo>
                    <a:pt x="5177790" y="0"/>
                  </a:moveTo>
                  <a:lnTo>
                    <a:pt x="7680960" y="11430"/>
                  </a:lnTo>
                  <a:lnTo>
                    <a:pt x="7692390" y="320040"/>
                  </a:lnTo>
                  <a:lnTo>
                    <a:pt x="5543550" y="320040"/>
                  </a:lnTo>
                  <a:lnTo>
                    <a:pt x="5543550" y="571500"/>
                  </a:lnTo>
                  <a:lnTo>
                    <a:pt x="0" y="571500"/>
                  </a:lnTo>
                  <a:lnTo>
                    <a:pt x="11430" y="205740"/>
                  </a:lnTo>
                  <a:lnTo>
                    <a:pt x="5223510" y="228600"/>
                  </a:lnTo>
                  <a:lnTo>
                    <a:pt x="5177790" y="0"/>
                  </a:lnTo>
                  <a:close/>
                </a:path>
              </a:pathLst>
            </a:custGeom>
            <a:solidFill>
              <a:schemeClr val="accent3">
                <a:alpha val="15000"/>
              </a:schemeClr>
            </a:solidFill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5339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2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Rizici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narušavanja</a:t>
            </a:r>
            <a:r>
              <a:rPr lang="en-US" dirty="0"/>
              <a:t> </a:t>
            </a:r>
            <a:r>
              <a:rPr lang="en-US" dirty="0" err="1"/>
              <a:t>konkurentnosti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kratkoročnom</a:t>
            </a:r>
            <a:r>
              <a:rPr lang="en-US" dirty="0"/>
              <a:t> </a:t>
            </a:r>
            <a:r>
              <a:rPr lang="en-US" dirty="0" err="1"/>
              <a:t>tžištu</a:t>
            </a:r>
            <a:r>
              <a:rPr lang="en-US" dirty="0"/>
              <a:t> </a:t>
            </a:r>
            <a:r>
              <a:rPr lang="en-US" dirty="0" err="1"/>
              <a:t>električne</a:t>
            </a:r>
            <a:r>
              <a:rPr lang="en-US" dirty="0"/>
              <a:t> </a:t>
            </a:r>
            <a:r>
              <a:rPr lang="en-US" dirty="0" err="1" smtClean="0"/>
              <a:t>energije</a:t>
            </a:r>
            <a:endParaRPr lang="en-US" dirty="0" smtClean="0"/>
          </a:p>
          <a:p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ugrožavanja</a:t>
            </a:r>
            <a:r>
              <a:rPr lang="en-US" dirty="0"/>
              <a:t> </a:t>
            </a:r>
            <a:r>
              <a:rPr lang="en-US" dirty="0" err="1"/>
              <a:t>investicija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dugoročnih</a:t>
            </a:r>
            <a:r>
              <a:rPr lang="en-US" dirty="0"/>
              <a:t> </a:t>
            </a:r>
            <a:r>
              <a:rPr lang="en-US" dirty="0" err="1"/>
              <a:t>cjenovnih</a:t>
            </a:r>
            <a:r>
              <a:rPr lang="en-US" dirty="0"/>
              <a:t> </a:t>
            </a:r>
            <a:r>
              <a:rPr lang="en-US" dirty="0" err="1" smtClean="0"/>
              <a:t>signala</a:t>
            </a:r>
            <a:endParaRPr lang="en-US" dirty="0" smtClean="0"/>
          </a:p>
          <a:p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negativnog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otklanjanje</a:t>
            </a:r>
            <a:r>
              <a:rPr lang="en-US" dirty="0"/>
              <a:t> </a:t>
            </a:r>
            <a:r>
              <a:rPr lang="en-US" dirty="0" err="1"/>
              <a:t>zagušenja</a:t>
            </a:r>
            <a:r>
              <a:rPr lang="en-US" dirty="0"/>
              <a:t> u </a:t>
            </a:r>
            <a:r>
              <a:rPr lang="en-US" dirty="0" err="1"/>
              <a:t>prenosnoj</a:t>
            </a:r>
            <a:r>
              <a:rPr lang="en-US" dirty="0"/>
              <a:t> </a:t>
            </a:r>
            <a:r>
              <a:rPr lang="en-US" dirty="0" err="1" smtClean="0"/>
              <a:t>mreži</a:t>
            </a:r>
            <a:endParaRPr lang="en-US" dirty="0" smtClean="0"/>
          </a:p>
          <a:p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prihvatnja</a:t>
            </a:r>
            <a:r>
              <a:rPr lang="en-US" dirty="0"/>
              <a:t> </a:t>
            </a:r>
            <a:r>
              <a:rPr lang="en-US" dirty="0" err="1"/>
              <a:t>promjene</a:t>
            </a:r>
            <a:r>
              <a:rPr lang="en-US" dirty="0"/>
              <a:t> </a:t>
            </a:r>
            <a:r>
              <a:rPr lang="en-US" dirty="0" err="1"/>
              <a:t>paradigme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7404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4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Rizik</a:t>
            </a:r>
            <a:r>
              <a:rPr lang="en-US" dirty="0" smtClean="0"/>
              <a:t> </a:t>
            </a:r>
            <a:r>
              <a:rPr lang="en-US" dirty="0" err="1" smtClean="0"/>
              <a:t>narušavanja</a:t>
            </a:r>
            <a:r>
              <a:rPr lang="en-US" dirty="0" smtClean="0"/>
              <a:t> </a:t>
            </a:r>
            <a:r>
              <a:rPr lang="en-US" dirty="0" err="1" smtClean="0"/>
              <a:t>kratkoročne</a:t>
            </a:r>
            <a:r>
              <a:rPr lang="en-US" dirty="0" smtClean="0"/>
              <a:t> </a:t>
            </a:r>
            <a:r>
              <a:rPr lang="en-US" dirty="0" err="1" smtClean="0"/>
              <a:t>konkurentnosti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Uticaj</a:t>
            </a:r>
            <a:r>
              <a:rPr lang="en-US" dirty="0"/>
              <a:t> G-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SRMC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isključivo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tarifira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proizvedenoj</a:t>
            </a:r>
            <a:r>
              <a:rPr lang="en-US" dirty="0"/>
              <a:t> </a:t>
            </a:r>
            <a:r>
              <a:rPr lang="en-US" dirty="0" err="1"/>
              <a:t>jedinici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(EUR/</a:t>
            </a:r>
            <a:r>
              <a:rPr lang="en-US" dirty="0" err="1"/>
              <a:t>MWh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err="1" smtClean="0"/>
              <a:t>Tarifiranje</a:t>
            </a:r>
            <a:r>
              <a:rPr lang="en-US" dirty="0" smtClean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jedinici</a:t>
            </a:r>
            <a:r>
              <a:rPr lang="en-US" dirty="0"/>
              <a:t> </a:t>
            </a:r>
            <a:r>
              <a:rPr lang="en-US" dirty="0" err="1"/>
              <a:t>instalisane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(EUR/MW)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Lump-sum </a:t>
            </a:r>
            <a:r>
              <a:rPr lang="en-US" dirty="0" err="1"/>
              <a:t>naknade</a:t>
            </a:r>
            <a:r>
              <a:rPr lang="en-US" dirty="0"/>
              <a:t> (EUR)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operativne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o </a:t>
            </a:r>
            <a:r>
              <a:rPr lang="en-US" dirty="0" err="1"/>
              <a:t>angažovanju</a:t>
            </a:r>
            <a:r>
              <a:rPr lang="en-US" dirty="0"/>
              <a:t>, pa se </a:t>
            </a:r>
            <a:r>
              <a:rPr lang="en-US" dirty="0" err="1"/>
              <a:t>smatra</a:t>
            </a:r>
            <a:r>
              <a:rPr lang="en-US" dirty="0"/>
              <a:t> da ova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napalte</a:t>
            </a:r>
            <a:r>
              <a:rPr lang="en-US" dirty="0"/>
              <a:t> G-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kratkoročne</a:t>
            </a:r>
            <a:r>
              <a:rPr lang="en-US" dirty="0"/>
              <a:t> </a:t>
            </a:r>
            <a:r>
              <a:rPr lang="en-US" dirty="0" err="1"/>
              <a:t>tržišne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Eksplicitna</a:t>
            </a:r>
            <a:r>
              <a:rPr lang="en-US" dirty="0" smtClean="0"/>
              <a:t> </a:t>
            </a:r>
            <a:r>
              <a:rPr lang="en-US" dirty="0" err="1"/>
              <a:t>preporuka</a:t>
            </a:r>
            <a:r>
              <a:rPr lang="en-US" dirty="0"/>
              <a:t> ACER-a je da, </a:t>
            </a:r>
            <a:r>
              <a:rPr lang="en-US" dirty="0" err="1"/>
              <a:t>gdje</a:t>
            </a:r>
            <a:r>
              <a:rPr lang="en-US" dirty="0"/>
              <a:t> god je to </a:t>
            </a:r>
            <a:r>
              <a:rPr lang="en-US" dirty="0" err="1"/>
              <a:t>moguće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izbjegavati</a:t>
            </a:r>
            <a:r>
              <a:rPr lang="en-US" dirty="0"/>
              <a:t> </a:t>
            </a:r>
            <a:r>
              <a:rPr lang="en-US" dirty="0" err="1"/>
              <a:t>naplatu</a:t>
            </a:r>
            <a:r>
              <a:rPr lang="en-US" dirty="0"/>
              <a:t> G-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jedinici</a:t>
            </a:r>
            <a:r>
              <a:rPr lang="en-US" dirty="0"/>
              <a:t> </a:t>
            </a:r>
            <a:r>
              <a:rPr lang="en-US" dirty="0" err="1"/>
              <a:t>proizvedene</a:t>
            </a:r>
            <a:r>
              <a:rPr lang="en-US" dirty="0"/>
              <a:t> </a:t>
            </a:r>
            <a:r>
              <a:rPr lang="en-US" dirty="0" err="1"/>
              <a:t>elektične</a:t>
            </a:r>
            <a:r>
              <a:rPr lang="en-US" dirty="0"/>
              <a:t> </a:t>
            </a:r>
            <a:r>
              <a:rPr lang="en-US" dirty="0" err="1"/>
              <a:t>energije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8349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Ostali</a:t>
            </a:r>
            <a:r>
              <a:rPr lang="en-US" dirty="0" smtClean="0"/>
              <a:t> </a:t>
            </a:r>
            <a:r>
              <a:rPr lang="en-US" dirty="0" err="1" smtClean="0"/>
              <a:t>rizici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7056900" cy="350897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ugrožavanja</a:t>
            </a:r>
            <a:r>
              <a:rPr lang="en-US" dirty="0"/>
              <a:t> </a:t>
            </a:r>
            <a:r>
              <a:rPr lang="en-US" dirty="0" err="1"/>
              <a:t>investicija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dugoročnih</a:t>
            </a:r>
            <a:r>
              <a:rPr lang="en-US" dirty="0"/>
              <a:t> </a:t>
            </a:r>
            <a:r>
              <a:rPr lang="en-US" dirty="0" err="1"/>
              <a:t>cjenovnih</a:t>
            </a:r>
            <a:r>
              <a:rPr lang="en-US" dirty="0"/>
              <a:t> </a:t>
            </a:r>
            <a:r>
              <a:rPr lang="en-US" dirty="0" err="1" smtClean="0"/>
              <a:t>signala</a:t>
            </a:r>
            <a:endParaRPr lang="en-US" dirty="0" smtClean="0"/>
          </a:p>
          <a:p>
            <a:pPr marL="68580" indent="0" algn="r">
              <a:buNone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Ne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postoji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dok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je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jedinstvena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nivou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zone </a:t>
            </a:r>
          </a:p>
          <a:p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negativnog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otklanjanje</a:t>
            </a:r>
            <a:r>
              <a:rPr lang="en-US" dirty="0"/>
              <a:t> </a:t>
            </a:r>
            <a:r>
              <a:rPr lang="en-US" dirty="0" err="1"/>
              <a:t>zagušenja</a:t>
            </a:r>
            <a:r>
              <a:rPr lang="en-US" dirty="0"/>
              <a:t> u </a:t>
            </a:r>
            <a:r>
              <a:rPr lang="en-US" dirty="0" err="1" smtClean="0"/>
              <a:t>prenosnoj</a:t>
            </a:r>
            <a:r>
              <a:rPr lang="en-US" dirty="0" smtClean="0"/>
              <a:t> </a:t>
            </a:r>
            <a:r>
              <a:rPr lang="en-US" dirty="0" err="1" smtClean="0"/>
              <a:t>mreži</a:t>
            </a:r>
            <a:endParaRPr lang="en-US" dirty="0" smtClean="0"/>
          </a:p>
          <a:p>
            <a:pPr marL="68580" indent="0" algn="r">
              <a:buNone/>
            </a:pP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Segmentiranost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zagušenjima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zapravo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ublažava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distorziju</a:t>
            </a:r>
            <a:endParaRPr lang="en-US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/>
              <a:t>Rizik</a:t>
            </a:r>
            <a:r>
              <a:rPr lang="en-US" dirty="0" smtClean="0"/>
              <a:t> </a:t>
            </a:r>
            <a:r>
              <a:rPr lang="en-US" dirty="0" err="1"/>
              <a:t>prihvatnja</a:t>
            </a:r>
            <a:r>
              <a:rPr lang="en-US" dirty="0"/>
              <a:t> </a:t>
            </a:r>
            <a:r>
              <a:rPr lang="en-US" dirty="0" err="1"/>
              <a:t>promjene</a:t>
            </a:r>
            <a:r>
              <a:rPr lang="en-US" dirty="0"/>
              <a:t> </a:t>
            </a:r>
            <a:r>
              <a:rPr lang="en-US" dirty="0" err="1" smtClean="0"/>
              <a:t>paradigme</a:t>
            </a:r>
            <a:endParaRPr lang="en-US" dirty="0" smtClean="0"/>
          </a:p>
          <a:p>
            <a:pPr marL="68580" indent="0" algn="r">
              <a:buNone/>
            </a:pP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Predmet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jasne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prezentacije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0830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46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 </a:t>
            </a:r>
            <a:r>
              <a:rPr lang="en-US" dirty="0" err="1" smtClean="0"/>
              <a:t>i</a:t>
            </a:r>
            <a:r>
              <a:rPr lang="en-US" dirty="0" smtClean="0"/>
              <a:t> 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Uveden</a:t>
            </a:r>
            <a:r>
              <a:rPr lang="en-US" dirty="0" err="1" smtClean="0"/>
              <a:t>a</a:t>
            </a:r>
            <a:r>
              <a:rPr lang="en-US" dirty="0" smtClean="0"/>
              <a:t> 2014. </a:t>
            </a:r>
            <a:r>
              <a:rPr lang="en-US" dirty="0" err="1" smtClean="0"/>
              <a:t>godine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neočekivanog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potrošnje</a:t>
            </a:r>
            <a:r>
              <a:rPr lang="en-US" dirty="0" smtClean="0"/>
              <a:t> (</a:t>
            </a:r>
            <a:r>
              <a:rPr lang="en-US" dirty="0" err="1" smtClean="0"/>
              <a:t>posljedičnog</a:t>
            </a:r>
            <a:r>
              <a:rPr lang="en-US" dirty="0" smtClean="0"/>
              <a:t> </a:t>
            </a:r>
            <a:r>
              <a:rPr lang="en-US" dirty="0" err="1" smtClean="0"/>
              <a:t>skoka</a:t>
            </a:r>
            <a:r>
              <a:rPr lang="en-US" dirty="0" smtClean="0"/>
              <a:t> </a:t>
            </a:r>
            <a:r>
              <a:rPr lang="en-US" dirty="0" err="1" smtClean="0"/>
              <a:t>cijena</a:t>
            </a:r>
            <a:r>
              <a:rPr lang="en-US" dirty="0" smtClean="0"/>
              <a:t> </a:t>
            </a:r>
            <a:r>
              <a:rPr lang="en-US" dirty="0" err="1" smtClean="0"/>
              <a:t>prenosa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potrošače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Jedna</a:t>
            </a:r>
            <a:r>
              <a:rPr lang="en-US" dirty="0" smtClean="0"/>
              <a:t> od </a:t>
            </a:r>
            <a:r>
              <a:rPr lang="en-US" dirty="0" err="1" smtClean="0"/>
              <a:t>najvećih</a:t>
            </a:r>
            <a:r>
              <a:rPr lang="en-US" dirty="0" smtClean="0"/>
              <a:t> u </a:t>
            </a:r>
            <a:r>
              <a:rPr lang="en-US" dirty="0" err="1" smtClean="0"/>
              <a:t>Evropi</a:t>
            </a:r>
            <a:endParaRPr lang="en-US" dirty="0" smtClean="0"/>
          </a:p>
          <a:p>
            <a:r>
              <a:rPr lang="en-US" dirty="0" err="1" smtClean="0"/>
              <a:t>Naplaćuje</a:t>
            </a:r>
            <a:r>
              <a:rPr lang="en-US" dirty="0" smtClean="0"/>
              <a:t> se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jedinici</a:t>
            </a:r>
            <a:r>
              <a:rPr lang="en-US" dirty="0" smtClean="0"/>
              <a:t> </a:t>
            </a:r>
            <a:r>
              <a:rPr lang="en-US" dirty="0" err="1" smtClean="0"/>
              <a:t>proizvedene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endParaRPr lang="en-US" dirty="0" smtClean="0"/>
          </a:p>
          <a:p>
            <a:r>
              <a:rPr lang="en-US" dirty="0" err="1" smtClean="0"/>
              <a:t>Jedina</a:t>
            </a:r>
            <a:r>
              <a:rPr lang="en-US" dirty="0" smtClean="0"/>
              <a:t> u </a:t>
            </a:r>
            <a:r>
              <a:rPr lang="en-US" dirty="0" err="1" smtClean="0"/>
              <a:t>Evropi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proizvođači</a:t>
            </a:r>
            <a:r>
              <a:rPr lang="en-US" dirty="0" smtClean="0"/>
              <a:t> </a:t>
            </a:r>
            <a:r>
              <a:rPr lang="en-US" dirty="0" err="1" smtClean="0"/>
              <a:t>odbijaju</a:t>
            </a:r>
            <a:r>
              <a:rPr lang="en-US" dirty="0" smtClean="0"/>
              <a:t> da plate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2263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0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Ekonomski</a:t>
            </a:r>
            <a:r>
              <a:rPr lang="en-US" dirty="0" smtClean="0"/>
              <a:t> </a:t>
            </a:r>
            <a:r>
              <a:rPr lang="en-US" dirty="0" err="1" smtClean="0"/>
              <a:t>efekti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xh-ZA" dirty="0" smtClean="0"/>
              <a:t>Podjela troška neophodnog za rad mreže između proizvođača i potrošača</a:t>
            </a:r>
            <a:endParaRPr lang="en-US" sz="1400" dirty="0"/>
          </a:p>
          <a:p>
            <a:pPr lvl="0"/>
            <a:r>
              <a:rPr lang="xh-ZA" dirty="0" smtClean="0">
                <a:solidFill>
                  <a:schemeClr val="accent1">
                    <a:lumMod val="75000"/>
                  </a:schemeClr>
                </a:solidFill>
              </a:rPr>
              <a:t>Fer alokacija troška ITC mehanizma: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xh-ZA" sz="2400" dirty="0" smtClean="0">
                <a:solidFill>
                  <a:schemeClr val="accent1">
                    <a:lumMod val="75000"/>
                  </a:schemeClr>
                </a:solidFill>
              </a:rPr>
              <a:t>Zbog proizviođača je građen makar dio sistema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xh-ZA" sz="2400" dirty="0" smtClean="0">
                <a:solidFill>
                  <a:schemeClr val="accent1">
                    <a:lumMod val="75000"/>
                  </a:schemeClr>
                </a:solidFill>
              </a:rPr>
              <a:t>Proizvođači svojom ekonomskom optimizacijom na regionalnom tržištu utiču na tokove snaga, gubitke i sistemke usluge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xh-ZA" dirty="0" smtClean="0">
                <a:solidFill>
                  <a:schemeClr val="accent3">
                    <a:lumMod val="75000"/>
                  </a:schemeClr>
                </a:solidFill>
              </a:rPr>
              <a:t>Dodatni, u teoriji prepoznati ekonomski efekti su i :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xh-ZA" sz="2400" dirty="0" smtClean="0">
                <a:solidFill>
                  <a:schemeClr val="accent3">
                    <a:lumMod val="75000"/>
                  </a:schemeClr>
                </a:solidFill>
              </a:rPr>
              <a:t>Lokacijski signali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xh-ZA" sz="2400" dirty="0" smtClean="0">
                <a:solidFill>
                  <a:schemeClr val="accent3">
                    <a:lumMod val="75000"/>
                  </a:schemeClr>
                </a:solidFill>
              </a:rPr>
              <a:t>Vremenski signali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3301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4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Zaključci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1"/>
            <a:ext cx="7258609" cy="4133447"/>
          </a:xfrm>
        </p:spPr>
        <p:txBody>
          <a:bodyPr>
            <a:normAutofit fontScale="70000" lnSpcReduction="20000"/>
          </a:bodyPr>
          <a:lstStyle/>
          <a:p>
            <a:r>
              <a:rPr lang="vi-VN" dirty="0"/>
              <a:t>Uvođenje G-komponente je iz ugla EU regulativa sasvim legitiman način fer alokacije troškova na korisnike sistema.</a:t>
            </a:r>
          </a:p>
          <a:p>
            <a:r>
              <a:rPr lang="vi-VN" dirty="0" smtClean="0"/>
              <a:t>Crnogorski </a:t>
            </a:r>
            <a:r>
              <a:rPr lang="vi-VN" dirty="0"/>
              <a:t>elektroenergetski sistem je tipičan dominanto hidroenergetski sistem i kao takav ima nadprosječno velik prenosni </a:t>
            </a:r>
            <a:r>
              <a:rPr lang="vi-VN" dirty="0" smtClean="0"/>
              <a:t>sistem, dobrim dijelom razvijan i za potrebe integracije udaljenih izvora električne energije</a:t>
            </a:r>
            <a:endParaRPr lang="vi-VN" dirty="0"/>
          </a:p>
          <a:p>
            <a:r>
              <a:rPr lang="vi-VN" dirty="0" smtClean="0"/>
              <a:t>Padom </a:t>
            </a:r>
            <a:r>
              <a:rPr lang="vi-VN" dirty="0"/>
              <a:t>potrošnje električne energije u zemlji, u periodu nakon 2012. godine, crnogorski elektroenergetski sistem postao je energetski izbalansiran na nivou godine, a visoki uvozni i izvozni tokovi (NEF i NIF) isključivo su posljedica komercijalne optimizacije proizvodnje na regionalnom tržištu električne energije i neophodno je da pripadajući troškovi korišćenja susjednih sistema po osnovu ITC mehanizma budu u potpunosti pokriveni od strane proizvođača, a ne padaju na teret </a:t>
            </a:r>
            <a:r>
              <a:rPr lang="vi-VN" dirty="0" smtClean="0"/>
              <a:t>potrošač</a:t>
            </a:r>
            <a:r>
              <a:rPr lang="xh-ZA" dirty="0" smtClean="0"/>
              <a:t>a</a:t>
            </a:r>
            <a:r>
              <a:rPr lang="vi-VN" dirty="0" smtClean="0"/>
              <a:t> </a:t>
            </a:r>
            <a:r>
              <a:rPr lang="vi-VN" dirty="0"/>
              <a:t>u zemlji.</a:t>
            </a:r>
          </a:p>
          <a:p>
            <a:r>
              <a:rPr lang="vi-VN" dirty="0"/>
              <a:t>Trenutno važeću metodologiju u Crnoj Gori bilo bi poželjno vremenom unaprijediti u dijelu emitovanja lokacijskih i vremenskih signala</a:t>
            </a:r>
            <a:r>
              <a:rPr lang="vi-VN" dirty="0" smtClean="0"/>
              <a:t>.</a:t>
            </a:r>
            <a:endParaRPr lang="vi-VN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4333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73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17531" r="61728" b="68825"/>
          <a:stretch/>
        </p:blipFill>
        <p:spPr bwMode="auto">
          <a:xfrm>
            <a:off x="2411760" y="548680"/>
            <a:ext cx="2046084" cy="11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17531" r="61728" b="68825"/>
          <a:stretch/>
        </p:blipFill>
        <p:spPr bwMode="auto">
          <a:xfrm>
            <a:off x="251520" y="1871479"/>
            <a:ext cx="4206324" cy="2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105580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STK C5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6" t="17531" r="61728" b="68825"/>
          <a:stretch/>
        </p:blipFill>
        <p:spPr bwMode="auto">
          <a:xfrm>
            <a:off x="251520" y="548680"/>
            <a:ext cx="2247201" cy="11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844824"/>
            <a:ext cx="420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IV SAVJETOVANJE             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Igalo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, 11.-14.5.2015.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44008" y="2348880"/>
            <a:ext cx="3482762" cy="3672408"/>
            <a:chOff x="4644008" y="2348880"/>
            <a:chExt cx="3482762" cy="3672408"/>
          </a:xfrm>
        </p:grpSpPr>
        <p:pic>
          <p:nvPicPr>
            <p:cNvPr id="2050" name="Picture 2" descr="http://en.hdyo.org/assets/ask-question-1-ff9bc6fa5eaa0d7667ae7a5a4c61330c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9"/>
            <a:stretch/>
          </p:blipFill>
          <p:spPr bwMode="auto">
            <a:xfrm>
              <a:off x="4644008" y="2852936"/>
              <a:ext cx="3482762" cy="316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en.hdyo.org/assets/ask-question-1-ff9bc6fa5eaa0d7667ae7a5a4c61330c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9" b="90909"/>
            <a:stretch/>
          </p:blipFill>
          <p:spPr bwMode="auto">
            <a:xfrm>
              <a:off x="4644008" y="2348880"/>
              <a:ext cx="3482762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251521" y="2323652"/>
            <a:ext cx="4206324" cy="391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Pitanje</a:t>
            </a:r>
            <a:r>
              <a:rPr lang="en-US" sz="2800" dirty="0" smtClean="0"/>
              <a:t> </a:t>
            </a:r>
            <a:r>
              <a:rPr lang="en-US" sz="2800" dirty="0" err="1" smtClean="0"/>
              <a:t>recenzenta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r>
              <a:rPr lang="en-US" sz="2800" b="1" dirty="0" smtClean="0"/>
              <a:t>Da </a:t>
            </a:r>
            <a:r>
              <a:rPr lang="en-US" sz="2800" b="1" dirty="0"/>
              <a:t>li G-</a:t>
            </a:r>
            <a:r>
              <a:rPr lang="en-US" sz="2800" b="1" dirty="0" err="1"/>
              <a:t>komponenta</a:t>
            </a:r>
            <a:r>
              <a:rPr lang="en-US" sz="2800" b="1" dirty="0"/>
              <a:t> </a:t>
            </a:r>
            <a:r>
              <a:rPr lang="en-US" sz="2800" b="1" dirty="0" err="1"/>
              <a:t>utiče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tržište</a:t>
            </a:r>
            <a:r>
              <a:rPr lang="en-US" sz="2800" b="1" dirty="0"/>
              <a:t> </a:t>
            </a:r>
            <a:r>
              <a:rPr lang="en-US" sz="2800" b="1" dirty="0" err="1"/>
              <a:t>električne</a:t>
            </a:r>
            <a:r>
              <a:rPr lang="en-US" sz="2800" b="1" dirty="0"/>
              <a:t> </a:t>
            </a:r>
            <a:r>
              <a:rPr lang="en-US" sz="2800" b="1" dirty="0" err="1"/>
              <a:t>energije</a:t>
            </a:r>
            <a:r>
              <a:rPr lang="en-US" sz="2800" b="1" dirty="0"/>
              <a:t> u </a:t>
            </a:r>
            <a:r>
              <a:rPr lang="en-US" sz="2800" b="1" dirty="0" err="1"/>
              <a:t>Crnoj</a:t>
            </a:r>
            <a:r>
              <a:rPr lang="en-US" sz="2800" b="1" dirty="0"/>
              <a:t> Gori?</a:t>
            </a:r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</a:t>
            </a:r>
            <a:r>
              <a:rPr lang="en-US" dirty="0" err="1" smtClean="0"/>
              <a:t>Komponenta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2323652"/>
            <a:ext cx="7258609" cy="3807529"/>
          </a:xfrm>
        </p:spPr>
        <p:txBody>
          <a:bodyPr>
            <a:normAutofit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prosječna</a:t>
            </a:r>
            <a:r>
              <a:rPr lang="en-US" dirty="0" smtClean="0"/>
              <a:t> </a:t>
            </a:r>
            <a:r>
              <a:rPr lang="en-US" dirty="0" err="1" smtClean="0"/>
              <a:t>vrijednost</a:t>
            </a:r>
            <a:r>
              <a:rPr lang="en-US" dirty="0" smtClean="0"/>
              <a:t> </a:t>
            </a:r>
            <a:r>
              <a:rPr lang="en-US" dirty="0" err="1" smtClean="0"/>
              <a:t>naknade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plaćaju</a:t>
            </a:r>
            <a:r>
              <a:rPr lang="en-US" dirty="0" smtClean="0"/>
              <a:t> </a:t>
            </a:r>
            <a:r>
              <a:rPr lang="en-US" dirty="0" err="1" smtClean="0"/>
              <a:t>proizvođači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korišćenje</a:t>
            </a:r>
            <a:r>
              <a:rPr lang="en-US" dirty="0" smtClean="0"/>
              <a:t> </a:t>
            </a:r>
            <a:r>
              <a:rPr lang="en-US" dirty="0" err="1" smtClean="0"/>
              <a:t>prenosne</a:t>
            </a:r>
            <a:r>
              <a:rPr lang="en-US" dirty="0" smtClean="0"/>
              <a:t> </a:t>
            </a:r>
            <a:r>
              <a:rPr lang="en-US" dirty="0" err="1" smtClean="0"/>
              <a:t>mreže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Rad je </a:t>
            </a:r>
            <a:r>
              <a:rPr lang="en-US" dirty="0" err="1" smtClean="0"/>
              <a:t>imao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cilj</a:t>
            </a:r>
            <a:r>
              <a:rPr lang="en-US" dirty="0" smtClean="0"/>
              <a:t> da </a:t>
            </a:r>
            <a:r>
              <a:rPr lang="en-US" dirty="0" err="1" smtClean="0"/>
              <a:t>sistematizuje</a:t>
            </a:r>
            <a:r>
              <a:rPr lang="en-US" dirty="0" smtClean="0"/>
              <a:t> </a:t>
            </a:r>
            <a:r>
              <a:rPr lang="en-US" dirty="0" err="1" smtClean="0"/>
              <a:t>raspoložive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stavove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Prepreka</a:t>
            </a:r>
            <a:r>
              <a:rPr lang="en-US" dirty="0" smtClean="0"/>
              <a:t> </a:t>
            </a:r>
            <a:r>
              <a:rPr lang="en-US" dirty="0" err="1" smtClean="0"/>
              <a:t>razvoju</a:t>
            </a:r>
            <a:r>
              <a:rPr lang="en-US" dirty="0" smtClean="0"/>
              <a:t> </a:t>
            </a:r>
            <a:r>
              <a:rPr lang="en-US" dirty="0" err="1" smtClean="0"/>
              <a:t>slobodnog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r>
              <a:rPr lang="en-US" dirty="0" smtClean="0"/>
              <a:t> </a:t>
            </a:r>
          </a:p>
          <a:p>
            <a:pPr marL="365760" lvl="1" indent="0" algn="ctr">
              <a:buNone/>
            </a:pPr>
            <a:r>
              <a:rPr lang="en-US" dirty="0" err="1" smtClean="0"/>
              <a:t>ili</a:t>
            </a:r>
            <a:r>
              <a:rPr lang="en-US" dirty="0" smtClean="0"/>
              <a:t> je</a:t>
            </a:r>
            <a:endParaRPr lang="en-US" dirty="0"/>
          </a:p>
          <a:p>
            <a:pPr lvl="1"/>
            <a:r>
              <a:rPr lang="en-US" dirty="0" err="1" smtClean="0"/>
              <a:t>Sredstvo</a:t>
            </a:r>
            <a:r>
              <a:rPr lang="en-US" dirty="0" smtClean="0"/>
              <a:t> </a:t>
            </a:r>
            <a:r>
              <a:rPr lang="en-US" dirty="0" err="1" smtClean="0"/>
              <a:t>fer</a:t>
            </a:r>
            <a:r>
              <a:rPr lang="en-US" dirty="0" smtClean="0"/>
              <a:t> </a:t>
            </a:r>
            <a:r>
              <a:rPr lang="en-US" dirty="0" err="1" smtClean="0"/>
              <a:t>alokacije</a:t>
            </a:r>
            <a:r>
              <a:rPr lang="en-US" dirty="0" smtClean="0"/>
              <a:t> </a:t>
            </a:r>
            <a:r>
              <a:rPr lang="en-US" dirty="0" err="1" smtClean="0"/>
              <a:t>troškova</a:t>
            </a:r>
            <a:r>
              <a:rPr lang="en-US" dirty="0" smtClean="0"/>
              <a:t> </a:t>
            </a:r>
            <a:r>
              <a:rPr lang="en-US" dirty="0" err="1" smtClean="0"/>
              <a:t>mreže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6162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4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Evolucija</a:t>
            </a:r>
            <a:r>
              <a:rPr lang="en-US" dirty="0" smtClean="0"/>
              <a:t> </a:t>
            </a:r>
            <a:r>
              <a:rPr lang="en-US" dirty="0" err="1" smtClean="0"/>
              <a:t>modela</a:t>
            </a:r>
            <a:r>
              <a:rPr lang="en-US" dirty="0" smtClean="0"/>
              <a:t> </a:t>
            </a:r>
            <a:r>
              <a:rPr lang="en-US" dirty="0" err="1" smtClean="0"/>
              <a:t>pokrivanja</a:t>
            </a:r>
            <a:r>
              <a:rPr lang="en-US" dirty="0" smtClean="0"/>
              <a:t> </a:t>
            </a:r>
            <a:r>
              <a:rPr lang="en-US" dirty="0" err="1" smtClean="0"/>
              <a:t>troškova</a:t>
            </a:r>
            <a:r>
              <a:rPr lang="en-US" dirty="0" smtClean="0"/>
              <a:t> </a:t>
            </a:r>
            <a:r>
              <a:rPr lang="en-US" dirty="0" err="1" smtClean="0"/>
              <a:t>mreže</a:t>
            </a:r>
            <a:endParaRPr lang="en-US" dirty="0" smtClean="0"/>
          </a:p>
          <a:p>
            <a:r>
              <a:rPr lang="en-US" dirty="0" err="1" smtClean="0"/>
              <a:t>Troškovi</a:t>
            </a:r>
            <a:r>
              <a:rPr lang="en-US" dirty="0" smtClean="0"/>
              <a:t> </a:t>
            </a:r>
            <a:r>
              <a:rPr lang="en-US" dirty="0" err="1" smtClean="0"/>
              <a:t>mreže</a:t>
            </a:r>
            <a:r>
              <a:rPr lang="en-US" dirty="0" smtClean="0"/>
              <a:t> </a:t>
            </a:r>
            <a:r>
              <a:rPr lang="en-US" dirty="0" err="1" smtClean="0"/>
              <a:t>neposredno</a:t>
            </a:r>
            <a:r>
              <a:rPr lang="en-US" dirty="0" smtClean="0"/>
              <a:t> </a:t>
            </a:r>
            <a:r>
              <a:rPr lang="en-US" dirty="0" err="1" smtClean="0"/>
              <a:t>vezani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proizvodnju</a:t>
            </a:r>
            <a:r>
              <a:rPr lang="en-US" dirty="0" smtClean="0"/>
              <a:t> 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endParaRPr lang="en-US" dirty="0" smtClean="0"/>
          </a:p>
          <a:p>
            <a:r>
              <a:rPr lang="en-US" dirty="0" err="1" smtClean="0"/>
              <a:t>Primjeri</a:t>
            </a:r>
            <a:r>
              <a:rPr lang="en-US" dirty="0" smtClean="0"/>
              <a:t> </a:t>
            </a:r>
            <a:r>
              <a:rPr lang="en-US" dirty="0" err="1" smtClean="0"/>
              <a:t>primjene</a:t>
            </a:r>
            <a:r>
              <a:rPr lang="en-US" dirty="0" smtClean="0"/>
              <a:t> G-</a:t>
            </a:r>
            <a:r>
              <a:rPr lang="en-US" dirty="0" err="1" smtClean="0"/>
              <a:t>komponente</a:t>
            </a:r>
            <a:r>
              <a:rPr lang="en-US" dirty="0" smtClean="0"/>
              <a:t> u </a:t>
            </a:r>
            <a:r>
              <a:rPr lang="en-US" dirty="0" err="1" smtClean="0"/>
              <a:t>Evropi</a:t>
            </a:r>
            <a:endParaRPr lang="en-US" dirty="0" smtClean="0"/>
          </a:p>
          <a:p>
            <a:r>
              <a:rPr lang="en-US" dirty="0" err="1" smtClean="0"/>
              <a:t>Rizici</a:t>
            </a:r>
            <a:r>
              <a:rPr lang="en-US" dirty="0" smtClean="0"/>
              <a:t> </a:t>
            </a:r>
            <a:r>
              <a:rPr lang="en-US" dirty="0" err="1" smtClean="0"/>
              <a:t>primjene</a:t>
            </a:r>
            <a:endParaRPr lang="en-US" dirty="0" smtClean="0"/>
          </a:p>
          <a:p>
            <a:r>
              <a:rPr lang="en-US" dirty="0" smtClean="0"/>
              <a:t>G-</a:t>
            </a:r>
            <a:r>
              <a:rPr lang="en-US" dirty="0" err="1" smtClean="0"/>
              <a:t>komponenta</a:t>
            </a:r>
            <a:r>
              <a:rPr lang="en-US" dirty="0" smtClean="0"/>
              <a:t> u </a:t>
            </a:r>
            <a:r>
              <a:rPr lang="en-US" dirty="0" err="1" smtClean="0"/>
              <a:t>Crnoj</a:t>
            </a:r>
            <a:r>
              <a:rPr lang="en-US" dirty="0" smtClean="0"/>
              <a:t> Gori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7806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7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56900" cy="3807529"/>
          </a:xfrm>
        </p:spPr>
        <p:txBody>
          <a:bodyPr>
            <a:normAutofit fontScale="70000" lnSpcReduction="20000"/>
          </a:bodyPr>
          <a:lstStyle/>
          <a:p>
            <a:r>
              <a:rPr lang="vi-VN" dirty="0"/>
              <a:t>G-komponenta, odnosno tarifiranje korišćenja prenosnog sistema </a:t>
            </a:r>
            <a:r>
              <a:rPr lang="vi-VN" dirty="0" smtClean="0"/>
              <a:t>proizvođačima</a:t>
            </a:r>
            <a:r>
              <a:rPr lang="xh-ZA" dirty="0" smtClean="0">
                <a:latin typeface="Century Gothic" panose="020B0502020202020204" pitchFamily="34" charset="0"/>
              </a:rPr>
              <a:t>:</a:t>
            </a:r>
            <a:endParaRPr lang="vi-VN" dirty="0"/>
          </a:p>
          <a:p>
            <a:pPr lvl="1"/>
            <a:r>
              <a:rPr lang="xh-ZA" dirty="0" smtClean="0">
                <a:latin typeface="Century Gothic" panose="020B0502020202020204" pitchFamily="34" charset="0"/>
              </a:rPr>
              <a:t>Na nivou EU prvi put se treita </a:t>
            </a:r>
            <a:r>
              <a:rPr lang="vi-VN" dirty="0" smtClean="0"/>
              <a:t>Regulativ</a:t>
            </a:r>
            <a:r>
              <a:rPr lang="xh-ZA" dirty="0" smtClean="0">
                <a:latin typeface="Century Gothic" panose="020B0502020202020204" pitchFamily="34" charset="0"/>
              </a:rPr>
              <a:t>om</a:t>
            </a:r>
            <a:r>
              <a:rPr lang="vi-VN" dirty="0" smtClean="0"/>
              <a:t> </a:t>
            </a:r>
            <a:r>
              <a:rPr lang="vi-VN" dirty="0"/>
              <a:t>838/2010, Aneks – Dio B </a:t>
            </a:r>
          </a:p>
          <a:p>
            <a:pPr lvl="1"/>
            <a:r>
              <a:rPr lang="vi-VN" dirty="0"/>
              <a:t>Pogrešno poistovjećivanje sa tarifiranjem izvoza električne energije</a:t>
            </a:r>
          </a:p>
          <a:p>
            <a:pPr lvl="1"/>
            <a:r>
              <a:rPr lang="vi-VN" b="1" dirty="0" smtClean="0"/>
              <a:t>nerijetko </a:t>
            </a:r>
            <a:r>
              <a:rPr lang="vi-VN" b="1" dirty="0"/>
              <a:t>se tretira kao tabu tema </a:t>
            </a:r>
            <a:r>
              <a:rPr lang="vi-VN" b="1" dirty="0" smtClean="0"/>
              <a:t>ili</a:t>
            </a:r>
            <a:r>
              <a:rPr lang="xh-ZA" b="1" dirty="0" smtClean="0">
                <a:latin typeface="Century Gothic" panose="020B0502020202020204" pitchFamily="34" charset="0"/>
              </a:rPr>
              <a:t> </a:t>
            </a:r>
            <a:r>
              <a:rPr lang="vi-VN" b="1" dirty="0" smtClean="0"/>
              <a:t>privremena </a:t>
            </a:r>
            <a:r>
              <a:rPr lang="vi-VN" b="1" dirty="0"/>
              <a:t>mjera, sa izvjesnom sudbinom ukidanja.</a:t>
            </a:r>
            <a:r>
              <a:rPr lang="vi-VN" dirty="0"/>
              <a:t> </a:t>
            </a:r>
          </a:p>
          <a:p>
            <a:endParaRPr lang="xh-ZA" dirty="0" smtClean="0">
              <a:latin typeface="Century Gothic" panose="020B0502020202020204" pitchFamily="34" charset="0"/>
            </a:endParaRPr>
          </a:p>
          <a:p>
            <a:r>
              <a:rPr lang="vi-VN" dirty="0" smtClean="0"/>
              <a:t>Regulativa </a:t>
            </a:r>
            <a:r>
              <a:rPr lang="vi-VN" dirty="0"/>
              <a:t>838/2010, a posebno ACER-ovo mišljenje </a:t>
            </a:r>
            <a:r>
              <a:rPr lang="vi-VN" dirty="0" smtClean="0"/>
              <a:t>na </a:t>
            </a:r>
            <a:r>
              <a:rPr lang="vi-VN" dirty="0"/>
              <a:t>prikladan nivo naknada za korišćenje prenosnog sistema koje plaćaju </a:t>
            </a:r>
            <a:r>
              <a:rPr lang="vi-VN" dirty="0" smtClean="0"/>
              <a:t>proizvođači</a:t>
            </a:r>
            <a:r>
              <a:rPr lang="xh-ZA" dirty="0" smtClean="0">
                <a:latin typeface="Century Gothic" panose="020B0502020202020204" pitchFamily="34" charset="0"/>
              </a:rPr>
              <a:t> (</a:t>
            </a:r>
            <a:r>
              <a:rPr lang="vi-VN" dirty="0" smtClean="0"/>
              <a:t>Aprila </a:t>
            </a:r>
            <a:r>
              <a:rPr lang="vi-VN" dirty="0"/>
              <a:t>2014. </a:t>
            </a:r>
            <a:r>
              <a:rPr lang="vi-VN" dirty="0" smtClean="0"/>
              <a:t>godine</a:t>
            </a:r>
            <a:r>
              <a:rPr lang="xh-ZA" dirty="0" smtClean="0">
                <a:latin typeface="Century Gothic" panose="020B0502020202020204" pitchFamily="34" charset="0"/>
              </a:rPr>
              <a:t>):</a:t>
            </a:r>
            <a:r>
              <a:rPr lang="vi-VN" dirty="0" smtClean="0"/>
              <a:t> </a:t>
            </a:r>
            <a:endParaRPr lang="vi-VN" dirty="0"/>
          </a:p>
          <a:p>
            <a:pPr lvl="1"/>
            <a:r>
              <a:rPr lang="xh-ZA" dirty="0" smtClean="0">
                <a:latin typeface="Century Gothic" panose="020B0502020202020204" pitchFamily="34" charset="0"/>
              </a:rPr>
              <a:t>d</a:t>
            </a:r>
            <a:r>
              <a:rPr lang="vi-VN" dirty="0" smtClean="0"/>
              <a:t>etaljnost sproveden</a:t>
            </a:r>
            <a:r>
              <a:rPr lang="xh-ZA" dirty="0" smtClean="0">
                <a:latin typeface="Century Gothic" panose="020B0502020202020204" pitchFamily="34" charset="0"/>
              </a:rPr>
              <a:t>e</a:t>
            </a:r>
            <a:r>
              <a:rPr lang="vi-VN" dirty="0" smtClean="0"/>
              <a:t> analiz</a:t>
            </a:r>
            <a:r>
              <a:rPr lang="xh-ZA" dirty="0" smtClean="0">
                <a:latin typeface="Century Gothic" panose="020B0502020202020204" pitchFamily="34" charset="0"/>
              </a:rPr>
              <a:t>e</a:t>
            </a:r>
            <a:r>
              <a:rPr lang="vi-VN" dirty="0" smtClean="0"/>
              <a:t>, </a:t>
            </a:r>
            <a:endParaRPr lang="vi-VN" dirty="0"/>
          </a:p>
          <a:p>
            <a:pPr lvl="1"/>
            <a:r>
              <a:rPr lang="vi-VN" dirty="0"/>
              <a:t>date smjernice </a:t>
            </a:r>
          </a:p>
          <a:p>
            <a:pPr lvl="1"/>
            <a:r>
              <a:rPr lang="xh-ZA" dirty="0" smtClean="0">
                <a:latin typeface="Century Gothic" panose="020B0502020202020204" pitchFamily="34" charset="0"/>
              </a:rPr>
              <a:t>n</a:t>
            </a:r>
            <a:r>
              <a:rPr lang="vi-VN" dirty="0" smtClean="0"/>
              <a:t>ovi</a:t>
            </a:r>
            <a:r>
              <a:rPr lang="xh-ZA" dirty="0" smtClean="0">
                <a:latin typeface="Century Gothic" panose="020B0502020202020204" pitchFamily="34" charset="0"/>
              </a:rPr>
              <a:t> (drugi)</a:t>
            </a:r>
            <a:r>
              <a:rPr lang="vi-VN" dirty="0" smtClean="0"/>
              <a:t> </a:t>
            </a:r>
            <a:r>
              <a:rPr lang="vi-VN" dirty="0"/>
              <a:t>četvorogodišnji period primjene</a:t>
            </a:r>
          </a:p>
          <a:p>
            <a:pPr lvl="1"/>
            <a:r>
              <a:rPr lang="vi-VN" b="1" dirty="0"/>
              <a:t>najmanje ukazuju na privremenost mjera.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6858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911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77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Evolucija</a:t>
            </a:r>
            <a:r>
              <a:rPr lang="en-US" dirty="0" smtClean="0"/>
              <a:t> </a:t>
            </a:r>
            <a:r>
              <a:rPr lang="en-US" dirty="0" err="1" smtClean="0"/>
              <a:t>modela</a:t>
            </a:r>
            <a:r>
              <a:rPr lang="en-US" dirty="0" smtClean="0"/>
              <a:t> </a:t>
            </a:r>
            <a:r>
              <a:rPr lang="en-US" dirty="0" err="1" smtClean="0"/>
              <a:t>pokrivanja</a:t>
            </a:r>
            <a:r>
              <a:rPr lang="en-US" dirty="0" smtClean="0"/>
              <a:t> </a:t>
            </a:r>
            <a:r>
              <a:rPr lang="en-US" dirty="0" err="1" smtClean="0"/>
              <a:t>mrežnih</a:t>
            </a:r>
            <a:r>
              <a:rPr lang="en-US" dirty="0" smtClean="0"/>
              <a:t> </a:t>
            </a:r>
            <a:r>
              <a:rPr lang="en-US" dirty="0" err="1" smtClean="0"/>
              <a:t>troškova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Prvobitna</a:t>
            </a:r>
            <a:r>
              <a:rPr lang="en-US" dirty="0" smtClean="0"/>
              <a:t> </a:t>
            </a:r>
            <a:r>
              <a:rPr lang="en-US" dirty="0" err="1" smtClean="0"/>
              <a:t>elektrifikacija</a:t>
            </a:r>
            <a:endParaRPr lang="en-US" dirty="0" smtClean="0"/>
          </a:p>
          <a:p>
            <a:pPr marL="365760" lvl="1" indent="0">
              <a:buNone/>
            </a:pPr>
            <a:r>
              <a:rPr lang="en-US" sz="2000" dirty="0" smtClean="0">
                <a:latin typeface="MS Gothic"/>
                <a:ea typeface="MS Gothic"/>
              </a:rPr>
              <a:t>➠</a:t>
            </a:r>
            <a:r>
              <a:rPr lang="en-US" sz="2000" dirty="0" err="1" smtClean="0"/>
              <a:t>Višak</a:t>
            </a:r>
            <a:r>
              <a:rPr lang="en-US" sz="2000" dirty="0" smtClean="0"/>
              <a:t> </a:t>
            </a:r>
            <a:r>
              <a:rPr lang="en-US" sz="2000" dirty="0" err="1" smtClean="0"/>
              <a:t>potražnje</a:t>
            </a:r>
            <a:r>
              <a:rPr lang="en-US" sz="2000" dirty="0" smtClean="0"/>
              <a:t> </a:t>
            </a:r>
            <a:r>
              <a:rPr lang="en-US" sz="2000" dirty="0">
                <a:latin typeface="MS Gothic"/>
                <a:ea typeface="MS Gothic"/>
              </a:rPr>
              <a:t>➠ </a:t>
            </a:r>
            <a:r>
              <a:rPr lang="en-US" sz="2000" dirty="0" err="1" smtClean="0"/>
              <a:t>potrošač</a:t>
            </a:r>
            <a:r>
              <a:rPr lang="en-US" sz="2000" dirty="0" smtClean="0"/>
              <a:t> </a:t>
            </a:r>
            <a:r>
              <a:rPr lang="en-US" sz="2000" dirty="0" err="1" smtClean="0"/>
              <a:t>pokriva</a:t>
            </a:r>
            <a:endParaRPr lang="en-US" sz="2000" dirty="0" smtClean="0"/>
          </a:p>
          <a:p>
            <a:pPr marL="365760" lvl="1" indent="0">
              <a:buNone/>
            </a:pPr>
            <a:endParaRPr lang="en-US" sz="2000" dirty="0" smtClean="0"/>
          </a:p>
          <a:p>
            <a:r>
              <a:rPr lang="en-US" dirty="0" err="1"/>
              <a:t>Deregulacija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stimulisanje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slobodnog</a:t>
            </a:r>
            <a:r>
              <a:rPr lang="en-US" dirty="0"/>
              <a:t> </a:t>
            </a:r>
            <a:r>
              <a:rPr lang="en-US" dirty="0" err="1" smtClean="0"/>
              <a:t>tržišta</a:t>
            </a:r>
            <a:endParaRPr lang="en-US" dirty="0" smtClean="0"/>
          </a:p>
          <a:p>
            <a:pPr marL="354013" indent="0">
              <a:buNone/>
            </a:pPr>
            <a:r>
              <a:rPr lang="en-US" sz="2000" dirty="0" smtClean="0"/>
              <a:t>➠</a:t>
            </a:r>
            <a:r>
              <a:rPr lang="en-US" sz="2000" dirty="0" err="1" smtClean="0"/>
              <a:t>slobodno</a:t>
            </a:r>
            <a:r>
              <a:rPr lang="en-US" sz="2000" dirty="0" smtClean="0"/>
              <a:t> </a:t>
            </a:r>
            <a:r>
              <a:rPr lang="en-US" sz="2000" dirty="0" err="1" smtClean="0"/>
              <a:t>tržište</a:t>
            </a:r>
            <a:r>
              <a:rPr lang="en-US" sz="2000" dirty="0"/>
              <a:t> </a:t>
            </a:r>
            <a:r>
              <a:rPr lang="en-US" sz="2000" dirty="0" smtClean="0"/>
              <a:t>je benefit </a:t>
            </a:r>
            <a:r>
              <a:rPr lang="en-US" sz="2000" dirty="0" err="1" smtClean="0"/>
              <a:t>potrošača</a:t>
            </a:r>
            <a:r>
              <a:rPr lang="en-US" sz="2000" dirty="0" smtClean="0"/>
              <a:t> </a:t>
            </a:r>
            <a:r>
              <a:rPr lang="en-US" sz="2000" dirty="0"/>
              <a:t>➠ </a:t>
            </a:r>
            <a:r>
              <a:rPr lang="en-US" sz="2000" dirty="0" err="1"/>
              <a:t>potrošač</a:t>
            </a:r>
            <a:r>
              <a:rPr lang="en-US" sz="2000" dirty="0"/>
              <a:t> </a:t>
            </a:r>
            <a:r>
              <a:rPr lang="en-US" sz="2000" dirty="0" err="1" smtClean="0"/>
              <a:t>pokriva</a:t>
            </a:r>
            <a:endParaRPr lang="en-US" sz="2000" dirty="0" smtClean="0"/>
          </a:p>
          <a:p>
            <a:pPr marL="354013" indent="0">
              <a:buNone/>
            </a:pPr>
            <a:endParaRPr lang="en-US" dirty="0" smtClean="0"/>
          </a:p>
          <a:p>
            <a:r>
              <a:rPr lang="en-US" dirty="0" err="1" smtClean="0"/>
              <a:t>Realokacija</a:t>
            </a:r>
            <a:r>
              <a:rPr lang="en-US" dirty="0" smtClean="0"/>
              <a:t> </a:t>
            </a:r>
            <a:r>
              <a:rPr lang="en-US" dirty="0" err="1" smtClean="0"/>
              <a:t>troškova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20014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32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259632" y="2564904"/>
            <a:ext cx="6480720" cy="3384376"/>
          </a:xfrm>
          <a:prstGeom prst="rect">
            <a:avLst/>
          </a:prstGeom>
          <a:noFill/>
          <a:ln w="28575"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619672" y="4941168"/>
            <a:ext cx="1008112" cy="792088"/>
            <a:chOff x="2411760" y="3789040"/>
            <a:chExt cx="1008112" cy="792088"/>
          </a:xfrm>
        </p:grpSpPr>
        <p:sp>
          <p:nvSpPr>
            <p:cNvPr id="24" name="Oval 23"/>
            <p:cNvSpPr/>
            <p:nvPr/>
          </p:nvSpPr>
          <p:spPr>
            <a:xfrm>
              <a:off x="2627784" y="4005064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dirty="0" smtClean="0">
                <a:latin typeface="MS Gothic"/>
                <a:ea typeface="MS Gothic"/>
              </a:endParaRPr>
            </a:p>
            <a:p>
              <a:pPr algn="ctr"/>
              <a:r>
                <a:rPr lang="en-US" sz="4800" dirty="0" smtClean="0">
                  <a:latin typeface="MS Gothic"/>
                  <a:ea typeface="MS Gothic"/>
                </a:rPr>
                <a:t>~</a:t>
              </a:r>
              <a:endParaRPr lang="en-US" sz="48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411760" y="3789040"/>
              <a:ext cx="10081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flipV="1">
              <a:off x="2915816" y="3789040"/>
              <a:ext cx="0" cy="2160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T</a:t>
            </a:r>
            <a:r>
              <a:rPr lang="en-US" sz="3600" dirty="0" err="1" smtClean="0"/>
              <a:t>roškovi</a:t>
            </a:r>
            <a:r>
              <a:rPr lang="en-US" sz="3600" dirty="0" smtClean="0"/>
              <a:t> </a:t>
            </a:r>
            <a:r>
              <a:rPr lang="en-US" sz="3600" dirty="0" err="1" smtClean="0"/>
              <a:t>mreže</a:t>
            </a:r>
            <a:r>
              <a:rPr lang="en-US" sz="3600" dirty="0" smtClean="0"/>
              <a:t> </a:t>
            </a:r>
            <a:r>
              <a:rPr lang="en-US" sz="3600" dirty="0" err="1" smtClean="0"/>
              <a:t>neposredno</a:t>
            </a:r>
            <a:r>
              <a:rPr lang="en-US" sz="3600" dirty="0" smtClean="0"/>
              <a:t> </a:t>
            </a:r>
            <a:r>
              <a:rPr lang="en-US" sz="3600" dirty="0" err="1" smtClean="0"/>
              <a:t>vezani</a:t>
            </a:r>
            <a:r>
              <a:rPr lang="en-US" sz="3600" dirty="0" smtClean="0"/>
              <a:t> </a:t>
            </a:r>
            <a:r>
              <a:rPr lang="en-US" sz="3600" dirty="0" err="1" smtClean="0"/>
              <a:t>za</a:t>
            </a:r>
            <a:r>
              <a:rPr lang="en-US" sz="3600" dirty="0" smtClean="0"/>
              <a:t> </a:t>
            </a:r>
            <a:r>
              <a:rPr lang="en-US" sz="3600" dirty="0" err="1" smtClean="0"/>
              <a:t>proizvodnju</a:t>
            </a:r>
            <a:r>
              <a:rPr lang="en-US" sz="3600" dirty="0" smtClean="0"/>
              <a:t> </a:t>
            </a:r>
            <a:r>
              <a:rPr lang="en-US" sz="3600" dirty="0" err="1" smtClean="0"/>
              <a:t>energije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19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39752" y="4940576"/>
            <a:ext cx="1008112" cy="792088"/>
            <a:chOff x="2411760" y="3789040"/>
            <a:chExt cx="1008112" cy="792088"/>
          </a:xfrm>
        </p:grpSpPr>
        <p:sp>
          <p:nvSpPr>
            <p:cNvPr id="9" name="Oval 8"/>
            <p:cNvSpPr/>
            <p:nvPr/>
          </p:nvSpPr>
          <p:spPr>
            <a:xfrm>
              <a:off x="2627784" y="4005064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dirty="0" smtClean="0">
                <a:latin typeface="MS Gothic"/>
                <a:ea typeface="MS Gothic"/>
              </a:endParaRPr>
            </a:p>
            <a:p>
              <a:pPr algn="ctr"/>
              <a:r>
                <a:rPr lang="en-US" sz="4800" dirty="0" smtClean="0">
                  <a:latin typeface="MS Gothic"/>
                  <a:ea typeface="MS Gothic"/>
                </a:rPr>
                <a:t>~</a:t>
              </a:r>
              <a:endParaRPr lang="en-US" sz="48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411760" y="3789040"/>
              <a:ext cx="10081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0"/>
            </p:cNvCxnSpPr>
            <p:nvPr/>
          </p:nvCxnSpPr>
          <p:spPr>
            <a:xfrm flipV="1">
              <a:off x="2915816" y="3789040"/>
              <a:ext cx="0" cy="2160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508104" y="4940576"/>
            <a:ext cx="1008112" cy="684076"/>
            <a:chOff x="5255388" y="4185084"/>
            <a:chExt cx="1008112" cy="68407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5388" y="4185084"/>
              <a:ext cx="10081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759444" y="4185084"/>
              <a:ext cx="0" cy="2160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/>
            <p:cNvSpPr/>
            <p:nvPr/>
          </p:nvSpPr>
          <p:spPr>
            <a:xfrm rot="10800000">
              <a:off x="5436097" y="4401108"/>
              <a:ext cx="683388" cy="46805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3108960" y="4441398"/>
            <a:ext cx="2640330" cy="502920"/>
          </a:xfrm>
          <a:custGeom>
            <a:avLst/>
            <a:gdLst>
              <a:gd name="connsiteX0" fmla="*/ 0 w 2640330"/>
              <a:gd name="connsiteY0" fmla="*/ 502920 h 502920"/>
              <a:gd name="connsiteX1" fmla="*/ 0 w 2640330"/>
              <a:gd name="connsiteY1" fmla="*/ 0 h 502920"/>
              <a:gd name="connsiteX2" fmla="*/ 2628900 w 2640330"/>
              <a:gd name="connsiteY2" fmla="*/ 11430 h 502920"/>
              <a:gd name="connsiteX3" fmla="*/ 2640330 w 2640330"/>
              <a:gd name="connsiteY3" fmla="*/ 50292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0330" h="502920">
                <a:moveTo>
                  <a:pt x="0" y="502920"/>
                </a:moveTo>
                <a:lnTo>
                  <a:pt x="0" y="0"/>
                </a:lnTo>
                <a:lnTo>
                  <a:pt x="2628900" y="11430"/>
                </a:lnTo>
                <a:lnTo>
                  <a:pt x="2640330" y="50292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604904" y="3240112"/>
            <a:ext cx="1008112" cy="684076"/>
            <a:chOff x="5255388" y="4185084"/>
            <a:chExt cx="1008112" cy="68407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255388" y="4185084"/>
              <a:ext cx="10081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759444" y="4185084"/>
              <a:ext cx="0" cy="2160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>
            <a:xfrm rot="10800000">
              <a:off x="5436097" y="4401108"/>
              <a:ext cx="683388" cy="46805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Freeform 31"/>
          <p:cNvSpPr/>
          <p:nvPr/>
        </p:nvSpPr>
        <p:spPr>
          <a:xfrm>
            <a:off x="2411730" y="3012648"/>
            <a:ext cx="491490" cy="1897380"/>
          </a:xfrm>
          <a:custGeom>
            <a:avLst/>
            <a:gdLst>
              <a:gd name="connsiteX0" fmla="*/ 0 w 491490"/>
              <a:gd name="connsiteY0" fmla="*/ 1897380 h 1897380"/>
              <a:gd name="connsiteX1" fmla="*/ 0 w 491490"/>
              <a:gd name="connsiteY1" fmla="*/ 0 h 1897380"/>
              <a:gd name="connsiteX2" fmla="*/ 491490 w 491490"/>
              <a:gd name="connsiteY2" fmla="*/ 0 h 1897380"/>
              <a:gd name="connsiteX3" fmla="*/ 491490 w 491490"/>
              <a:gd name="connsiteY3" fmla="*/ 217170 h 189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490" h="1897380">
                <a:moveTo>
                  <a:pt x="0" y="1897380"/>
                </a:moveTo>
                <a:lnTo>
                  <a:pt x="0" y="0"/>
                </a:lnTo>
                <a:lnTo>
                  <a:pt x="491490" y="0"/>
                </a:lnTo>
                <a:lnTo>
                  <a:pt x="491490" y="21717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383280" y="3001218"/>
            <a:ext cx="2647226" cy="1931670"/>
          </a:xfrm>
          <a:custGeom>
            <a:avLst/>
            <a:gdLst>
              <a:gd name="connsiteX0" fmla="*/ 0 w 2766060"/>
              <a:gd name="connsiteY0" fmla="*/ 205740 h 1920240"/>
              <a:gd name="connsiteX1" fmla="*/ 11430 w 2766060"/>
              <a:gd name="connsiteY1" fmla="*/ 0 h 1920240"/>
              <a:gd name="connsiteX2" fmla="*/ 2754630 w 2766060"/>
              <a:gd name="connsiteY2" fmla="*/ 11430 h 1920240"/>
              <a:gd name="connsiteX3" fmla="*/ 2766060 w 2766060"/>
              <a:gd name="connsiteY3" fmla="*/ 1920240 h 1920240"/>
              <a:gd name="connsiteX0" fmla="*/ 22860 w 2788920"/>
              <a:gd name="connsiteY0" fmla="*/ 217170 h 1931670"/>
              <a:gd name="connsiteX1" fmla="*/ 0 w 2788920"/>
              <a:gd name="connsiteY1" fmla="*/ 0 h 1931670"/>
              <a:gd name="connsiteX2" fmla="*/ 2777490 w 2788920"/>
              <a:gd name="connsiteY2" fmla="*/ 22860 h 1931670"/>
              <a:gd name="connsiteX3" fmla="*/ 2788920 w 2788920"/>
              <a:gd name="connsiteY3" fmla="*/ 1931670 h 1931670"/>
              <a:gd name="connsiteX0" fmla="*/ 0 w 2800350"/>
              <a:gd name="connsiteY0" fmla="*/ 228600 h 1931670"/>
              <a:gd name="connsiteX1" fmla="*/ 11430 w 2800350"/>
              <a:gd name="connsiteY1" fmla="*/ 0 h 1931670"/>
              <a:gd name="connsiteX2" fmla="*/ 2788920 w 2800350"/>
              <a:gd name="connsiteY2" fmla="*/ 22860 h 1931670"/>
              <a:gd name="connsiteX3" fmla="*/ 2800350 w 2800350"/>
              <a:gd name="connsiteY3" fmla="*/ 1931670 h 1931670"/>
              <a:gd name="connsiteX0" fmla="*/ 11430 w 2811780"/>
              <a:gd name="connsiteY0" fmla="*/ 228600 h 1931670"/>
              <a:gd name="connsiteX1" fmla="*/ 0 w 2811780"/>
              <a:gd name="connsiteY1" fmla="*/ 0 h 1931670"/>
              <a:gd name="connsiteX2" fmla="*/ 2800350 w 2811780"/>
              <a:gd name="connsiteY2" fmla="*/ 22860 h 1931670"/>
              <a:gd name="connsiteX3" fmla="*/ 2811780 w 2811780"/>
              <a:gd name="connsiteY3" fmla="*/ 1931670 h 193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780" h="1931670">
                <a:moveTo>
                  <a:pt x="11430" y="228600"/>
                </a:moveTo>
                <a:lnTo>
                  <a:pt x="0" y="0"/>
                </a:lnTo>
                <a:lnTo>
                  <a:pt x="2800350" y="22860"/>
                </a:lnTo>
                <a:lnTo>
                  <a:pt x="2811780" y="193167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532190" y="3573016"/>
            <a:ext cx="1008112" cy="684076"/>
            <a:chOff x="5255388" y="4185084"/>
            <a:chExt cx="1008112" cy="684076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255388" y="4185084"/>
              <a:ext cx="10081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759444" y="4185084"/>
              <a:ext cx="0" cy="2160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36"/>
            <p:cNvSpPr/>
            <p:nvPr/>
          </p:nvSpPr>
          <p:spPr>
            <a:xfrm rot="10800000">
              <a:off x="5436097" y="4401108"/>
              <a:ext cx="683388" cy="46805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reeform 37"/>
          <p:cNvSpPr/>
          <p:nvPr/>
        </p:nvSpPr>
        <p:spPr>
          <a:xfrm>
            <a:off x="6263640" y="3360420"/>
            <a:ext cx="537210" cy="1565910"/>
          </a:xfrm>
          <a:custGeom>
            <a:avLst/>
            <a:gdLst>
              <a:gd name="connsiteX0" fmla="*/ 11430 w 537210"/>
              <a:gd name="connsiteY0" fmla="*/ 1565910 h 1565910"/>
              <a:gd name="connsiteX1" fmla="*/ 0 w 537210"/>
              <a:gd name="connsiteY1" fmla="*/ 0 h 1565910"/>
              <a:gd name="connsiteX2" fmla="*/ 537210 w 537210"/>
              <a:gd name="connsiteY2" fmla="*/ 0 h 1565910"/>
              <a:gd name="connsiteX3" fmla="*/ 537210 w 537210"/>
              <a:gd name="connsiteY3" fmla="*/ 205740 h 156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10" h="1565910">
                <a:moveTo>
                  <a:pt x="11430" y="1565910"/>
                </a:moveTo>
                <a:lnTo>
                  <a:pt x="0" y="0"/>
                </a:lnTo>
                <a:lnTo>
                  <a:pt x="537210" y="0"/>
                </a:lnTo>
                <a:lnTo>
                  <a:pt x="537210" y="20574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223760" y="3355846"/>
            <a:ext cx="1097280" cy="217170"/>
          </a:xfrm>
          <a:custGeom>
            <a:avLst/>
            <a:gdLst>
              <a:gd name="connsiteX0" fmla="*/ 0 w 1097280"/>
              <a:gd name="connsiteY0" fmla="*/ 217170 h 217170"/>
              <a:gd name="connsiteX1" fmla="*/ 0 w 1097280"/>
              <a:gd name="connsiteY1" fmla="*/ 0 h 217170"/>
              <a:gd name="connsiteX2" fmla="*/ 1097280 w 1097280"/>
              <a:gd name="connsiteY2" fmla="*/ 0 h 21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217170">
                <a:moveTo>
                  <a:pt x="0" y="217170"/>
                </a:moveTo>
                <a:lnTo>
                  <a:pt x="0" y="0"/>
                </a:lnTo>
                <a:lnTo>
                  <a:pt x="1097280" y="0"/>
                </a:lnTo>
              </a:path>
            </a:pathLst>
          </a:cu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3127306" y="2204864"/>
            <a:ext cx="4534" cy="10352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2843808" y="234888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 flipH="1">
            <a:off x="827584" y="4692858"/>
            <a:ext cx="1097280" cy="217170"/>
          </a:xfrm>
          <a:custGeom>
            <a:avLst/>
            <a:gdLst>
              <a:gd name="connsiteX0" fmla="*/ 0 w 1097280"/>
              <a:gd name="connsiteY0" fmla="*/ 217170 h 217170"/>
              <a:gd name="connsiteX1" fmla="*/ 0 w 1097280"/>
              <a:gd name="connsiteY1" fmla="*/ 0 h 217170"/>
              <a:gd name="connsiteX2" fmla="*/ 1097280 w 1097280"/>
              <a:gd name="connsiteY2" fmla="*/ 0 h 21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217170">
                <a:moveTo>
                  <a:pt x="0" y="217170"/>
                </a:moveTo>
                <a:lnTo>
                  <a:pt x="0" y="0"/>
                </a:lnTo>
                <a:lnTo>
                  <a:pt x="1097280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27584" y="459541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420808" y="2844068"/>
            <a:ext cx="1008112" cy="792088"/>
            <a:chOff x="2411760" y="3789040"/>
            <a:chExt cx="1008112" cy="792088"/>
          </a:xfrm>
        </p:grpSpPr>
        <p:sp>
          <p:nvSpPr>
            <p:cNvPr id="50" name="Oval 49"/>
            <p:cNvSpPr/>
            <p:nvPr/>
          </p:nvSpPr>
          <p:spPr>
            <a:xfrm>
              <a:off x="2627784" y="4005064"/>
              <a:ext cx="576064" cy="57606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dirty="0" smtClean="0">
                <a:latin typeface="MS Gothic"/>
                <a:ea typeface="MS Gothic"/>
              </a:endParaRPr>
            </a:p>
            <a:p>
              <a:pPr algn="ctr"/>
              <a:r>
                <a:rPr lang="en-US" sz="4800" dirty="0" smtClean="0">
                  <a:latin typeface="MS Gothic"/>
                  <a:ea typeface="MS Gothic"/>
                </a:rPr>
                <a:t>~</a:t>
              </a:r>
              <a:endParaRPr lang="en-US" sz="4800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411760" y="3789040"/>
              <a:ext cx="100811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0" idx="0"/>
            </p:cNvCxnSpPr>
            <p:nvPr/>
          </p:nvCxnSpPr>
          <p:spPr>
            <a:xfrm flipV="1">
              <a:off x="2915816" y="3789040"/>
              <a:ext cx="0" cy="21602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661463" y="4652544"/>
            <a:ext cx="1008112" cy="792088"/>
            <a:chOff x="2411760" y="3789040"/>
            <a:chExt cx="1008112" cy="792088"/>
          </a:xfrm>
        </p:grpSpPr>
        <p:sp>
          <p:nvSpPr>
            <p:cNvPr id="56" name="Oval 55"/>
            <p:cNvSpPr/>
            <p:nvPr/>
          </p:nvSpPr>
          <p:spPr>
            <a:xfrm>
              <a:off x="2627784" y="4005064"/>
              <a:ext cx="576064" cy="57606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dirty="0" smtClean="0">
                <a:latin typeface="MS Gothic"/>
                <a:ea typeface="MS Gothic"/>
              </a:endParaRPr>
            </a:p>
            <a:p>
              <a:pPr algn="ctr"/>
              <a:r>
                <a:rPr lang="en-US" sz="4800" dirty="0" smtClean="0">
                  <a:latin typeface="MS Gothic"/>
                  <a:ea typeface="MS Gothic"/>
                </a:rPr>
                <a:t>~</a:t>
              </a:r>
              <a:endParaRPr lang="en-US" sz="4800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411760" y="3789040"/>
              <a:ext cx="100811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0"/>
            </p:cNvCxnSpPr>
            <p:nvPr/>
          </p:nvCxnSpPr>
          <p:spPr>
            <a:xfrm flipV="1">
              <a:off x="2915816" y="3789040"/>
              <a:ext cx="0" cy="21602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/>
          <p:nvPr/>
        </p:nvCxnSpPr>
        <p:spPr>
          <a:xfrm flipH="1">
            <a:off x="827584" y="44571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033008" y="306896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033008" y="32129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>
            <a:off x="2699792" y="234888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1920240" y="2686050"/>
            <a:ext cx="1085850" cy="560070"/>
          </a:xfrm>
          <a:custGeom>
            <a:avLst/>
            <a:gdLst>
              <a:gd name="connsiteX0" fmla="*/ 0 w 1085850"/>
              <a:gd name="connsiteY0" fmla="*/ 137160 h 560070"/>
              <a:gd name="connsiteX1" fmla="*/ 11430 w 1085850"/>
              <a:gd name="connsiteY1" fmla="*/ 0 h 560070"/>
              <a:gd name="connsiteX2" fmla="*/ 1074420 w 1085850"/>
              <a:gd name="connsiteY2" fmla="*/ 11430 h 560070"/>
              <a:gd name="connsiteX3" fmla="*/ 1085850 w 1085850"/>
              <a:gd name="connsiteY3" fmla="*/ 560070 h 5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850" h="560070">
                <a:moveTo>
                  <a:pt x="0" y="137160"/>
                </a:moveTo>
                <a:lnTo>
                  <a:pt x="11430" y="0"/>
                </a:lnTo>
                <a:lnTo>
                  <a:pt x="1074420" y="11430"/>
                </a:lnTo>
                <a:lnTo>
                  <a:pt x="1085850" y="56007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389370" y="4400550"/>
            <a:ext cx="788670" cy="537210"/>
          </a:xfrm>
          <a:custGeom>
            <a:avLst/>
            <a:gdLst>
              <a:gd name="connsiteX0" fmla="*/ 788670 w 788670"/>
              <a:gd name="connsiteY0" fmla="*/ 228600 h 537210"/>
              <a:gd name="connsiteX1" fmla="*/ 788670 w 788670"/>
              <a:gd name="connsiteY1" fmla="*/ 0 h 537210"/>
              <a:gd name="connsiteX2" fmla="*/ 0 w 788670"/>
              <a:gd name="connsiteY2" fmla="*/ 0 h 537210"/>
              <a:gd name="connsiteX3" fmla="*/ 11430 w 788670"/>
              <a:gd name="connsiteY3" fmla="*/ 537210 h 53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670" h="537210">
                <a:moveTo>
                  <a:pt x="788670" y="228600"/>
                </a:moveTo>
                <a:lnTo>
                  <a:pt x="788670" y="0"/>
                </a:lnTo>
                <a:lnTo>
                  <a:pt x="0" y="0"/>
                </a:lnTo>
                <a:lnTo>
                  <a:pt x="11430" y="53721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236296" y="3356992"/>
            <a:ext cx="1097280" cy="217170"/>
          </a:xfrm>
          <a:custGeom>
            <a:avLst/>
            <a:gdLst>
              <a:gd name="connsiteX0" fmla="*/ 0 w 1097280"/>
              <a:gd name="connsiteY0" fmla="*/ 217170 h 217170"/>
              <a:gd name="connsiteX1" fmla="*/ 0 w 1097280"/>
              <a:gd name="connsiteY1" fmla="*/ 0 h 217170"/>
              <a:gd name="connsiteX2" fmla="*/ 1097280 w 1097280"/>
              <a:gd name="connsiteY2" fmla="*/ 0 h 21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217170">
                <a:moveTo>
                  <a:pt x="0" y="217170"/>
                </a:moveTo>
                <a:lnTo>
                  <a:pt x="0" y="0"/>
                </a:lnTo>
                <a:lnTo>
                  <a:pt x="1097280" y="0"/>
                </a:lnTo>
              </a:path>
            </a:pathLst>
          </a:custGeom>
          <a:ln>
            <a:prstDash val="lg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3127306" y="2204864"/>
            <a:ext cx="4534" cy="1035248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1" name="Freeform 70"/>
          <p:cNvSpPr/>
          <p:nvPr/>
        </p:nvSpPr>
        <p:spPr>
          <a:xfrm flipH="1">
            <a:off x="827584" y="4692858"/>
            <a:ext cx="1097280" cy="217170"/>
          </a:xfrm>
          <a:custGeom>
            <a:avLst/>
            <a:gdLst>
              <a:gd name="connsiteX0" fmla="*/ 0 w 1097280"/>
              <a:gd name="connsiteY0" fmla="*/ 217170 h 217170"/>
              <a:gd name="connsiteX1" fmla="*/ 0 w 1097280"/>
              <a:gd name="connsiteY1" fmla="*/ 0 h 217170"/>
              <a:gd name="connsiteX2" fmla="*/ 1097280 w 1097280"/>
              <a:gd name="connsiteY2" fmla="*/ 0 h 21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217170">
                <a:moveTo>
                  <a:pt x="0" y="217170"/>
                </a:moveTo>
                <a:lnTo>
                  <a:pt x="0" y="0"/>
                </a:lnTo>
                <a:lnTo>
                  <a:pt x="1097280" y="0"/>
                </a:lnTo>
              </a:path>
            </a:pathLst>
          </a:custGeom>
          <a:ln>
            <a:prstDash val="lg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8" grpId="0" animBg="1"/>
      <p:bldP spid="40" grpId="0" animBg="1"/>
      <p:bldP spid="47" grpId="0" animBg="1"/>
      <p:bldP spid="67" grpId="0" animBg="1"/>
      <p:bldP spid="68" grpId="0" animBg="1"/>
      <p:bldP spid="69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Primjeri</a:t>
            </a:r>
            <a:r>
              <a:rPr lang="en-US" dirty="0" smtClean="0"/>
              <a:t> </a:t>
            </a:r>
            <a:r>
              <a:rPr lang="en-US" dirty="0" err="1" smtClean="0"/>
              <a:t>primjene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G-</a:t>
            </a:r>
            <a:r>
              <a:rPr lang="en-US" dirty="0" err="1" smtClean="0"/>
              <a:t>komponente</a:t>
            </a:r>
            <a:r>
              <a:rPr lang="en-US" dirty="0" smtClean="0"/>
              <a:t> u </a:t>
            </a:r>
            <a:r>
              <a:rPr lang="en-US" dirty="0" err="1"/>
              <a:t>E</a:t>
            </a:r>
            <a:r>
              <a:rPr lang="en-US" dirty="0" err="1" smtClean="0"/>
              <a:t>vropi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499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2980" y="2132856"/>
            <a:ext cx="7980898" cy="3664752"/>
            <a:chOff x="542980" y="2132856"/>
            <a:chExt cx="7980898" cy="366475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32" r="40774"/>
            <a:stretch/>
          </p:blipFill>
          <p:spPr bwMode="auto">
            <a:xfrm>
              <a:off x="4795560" y="3140968"/>
              <a:ext cx="2508463" cy="265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542980" y="2132856"/>
              <a:ext cx="7980898" cy="3664752"/>
              <a:chOff x="542980" y="2132856"/>
              <a:chExt cx="7980898" cy="366475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56" b="38734"/>
              <a:stretch/>
            </p:blipFill>
            <p:spPr bwMode="auto">
              <a:xfrm>
                <a:off x="542980" y="2132856"/>
                <a:ext cx="4235450" cy="3664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98" t="61132"/>
              <a:stretch/>
            </p:blipFill>
            <p:spPr bwMode="auto">
              <a:xfrm>
                <a:off x="6084168" y="3140968"/>
                <a:ext cx="2439710" cy="2651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34762683"/>
              </p:ext>
            </p:extLst>
          </p:nvPr>
        </p:nvGraphicFramePr>
        <p:xfrm>
          <a:off x="529258" y="3356992"/>
          <a:ext cx="4618806" cy="28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266833124"/>
              </p:ext>
            </p:extLst>
          </p:nvPr>
        </p:nvGraphicFramePr>
        <p:xfrm>
          <a:off x="4067944" y="2421654"/>
          <a:ext cx="4234157" cy="3087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569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1" t="22981" r="23315" b="27835"/>
          <a:stretch>
            <a:fillRect/>
          </a:stretch>
        </p:blipFill>
        <p:spPr bwMode="auto">
          <a:xfrm>
            <a:off x="1115616" y="2344911"/>
            <a:ext cx="7128792" cy="40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Slučaj</a:t>
            </a:r>
            <a:r>
              <a:rPr lang="en-US" dirty="0" smtClean="0"/>
              <a:t> “</a:t>
            </a:r>
            <a:r>
              <a:rPr lang="en-US" dirty="0" err="1" smtClean="0"/>
              <a:t>Francuska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                     ITC </a:t>
            </a:r>
            <a:r>
              <a:rPr lang="en-US" dirty="0" err="1" smtClean="0"/>
              <a:t>mehanizam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2541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5576" y="5642084"/>
            <a:ext cx="5256584" cy="739244"/>
            <a:chOff x="755576" y="5642084"/>
            <a:chExt cx="5256584" cy="739244"/>
          </a:xfrm>
        </p:grpSpPr>
        <p:sp>
          <p:nvSpPr>
            <p:cNvPr id="9" name="Rectangle 8"/>
            <p:cNvSpPr/>
            <p:nvPr/>
          </p:nvSpPr>
          <p:spPr>
            <a:xfrm>
              <a:off x="3347864" y="5661248"/>
              <a:ext cx="2664296" cy="720080"/>
            </a:xfrm>
            <a:prstGeom prst="rect">
              <a:avLst/>
            </a:prstGeom>
            <a:noFill/>
            <a:ln w="190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5576" y="5642084"/>
              <a:ext cx="25202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err="1">
                  <a:solidFill>
                    <a:schemeClr val="bg2">
                      <a:lumMod val="50000"/>
                    </a:schemeClr>
                  </a:solidFill>
                </a:rPr>
                <a:t>Ulazna</a:t>
              </a:r>
              <a:r>
                <a:rPr lang="en-US" sz="14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bg2">
                      <a:lumMod val="50000"/>
                    </a:schemeClr>
                  </a:solidFill>
                </a:rPr>
                <a:t>vrijednost</a:t>
              </a:r>
              <a:r>
                <a:rPr lang="en-US" sz="1400" b="1" dirty="0">
                  <a:solidFill>
                    <a:schemeClr val="bg2">
                      <a:lumMod val="50000"/>
                    </a:schemeClr>
                  </a:solidFill>
                </a:rPr>
                <a:t> u </a:t>
              </a:r>
              <a:r>
                <a:rPr lang="en-US" sz="1400" b="1" dirty="0" err="1">
                  <a:solidFill>
                    <a:schemeClr val="bg2">
                      <a:lumMod val="50000"/>
                    </a:schemeClr>
                  </a:solidFill>
                </a:rPr>
                <a:t>nacionalni</a:t>
              </a:r>
              <a:r>
                <a:rPr lang="en-US" sz="14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bg2">
                      <a:lumMod val="50000"/>
                    </a:schemeClr>
                  </a:solidFill>
                </a:rPr>
                <a:t>regulatorni</a:t>
              </a:r>
              <a:r>
                <a:rPr lang="en-US" sz="14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bg2">
                      <a:lumMod val="50000"/>
                    </a:schemeClr>
                  </a:solidFill>
                </a:rPr>
                <a:t>okvir</a:t>
              </a:r>
              <a:endParaRPr 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Curved Right Arrow 11"/>
          <p:cNvSpPr/>
          <p:nvPr/>
        </p:nvSpPr>
        <p:spPr>
          <a:xfrm flipV="1">
            <a:off x="611560" y="2924944"/>
            <a:ext cx="576064" cy="28803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6527" y="2924944"/>
            <a:ext cx="1555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MS Gothic"/>
                <a:ea typeface="MS Gothic"/>
              </a:rPr>
              <a:t>☑  </a:t>
            </a:r>
          </a:p>
          <a:p>
            <a:pPr algn="r"/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  <a:ea typeface="MS Gothic"/>
              </a:rPr>
              <a:t>Određuje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ea typeface="MS Gothic"/>
              </a:rPr>
              <a:t> ACER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9725" y="2924944"/>
            <a:ext cx="17861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MS Gothic"/>
                <a:ea typeface="MS Gothic"/>
              </a:rPr>
              <a:t>☑  </a:t>
            </a:r>
          </a:p>
          <a:p>
            <a:pPr algn="r"/>
            <a:endParaRPr lang="en-US" sz="1400" b="1" dirty="0" smtClean="0">
              <a:solidFill>
                <a:schemeClr val="bg2">
                  <a:lumMod val="50000"/>
                </a:schemeClr>
              </a:solidFill>
              <a:ea typeface="MS Gothic"/>
            </a:endParaRPr>
          </a:p>
          <a:p>
            <a:pPr algn="r"/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Statistički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podatak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6561" y="2924944"/>
            <a:ext cx="22333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MS Gothic"/>
                <a:ea typeface="MS Gothic"/>
              </a:rPr>
              <a:t>☑  </a:t>
            </a:r>
          </a:p>
          <a:p>
            <a:endParaRPr lang="en-US" sz="1400" b="1" dirty="0" smtClean="0">
              <a:solidFill>
                <a:schemeClr val="bg2">
                  <a:lumMod val="50000"/>
                </a:schemeClr>
              </a:solidFill>
              <a:ea typeface="MS Gothic"/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Mjerene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vrijednosti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4613" y="292767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MS Gothic"/>
                <a:ea typeface="MS Gothic"/>
              </a:rPr>
              <a:t>☑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11282" y="29156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MS Gothic"/>
                <a:ea typeface="MS Gothic"/>
              </a:rPr>
              <a:t>☑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7864" y="2276872"/>
            <a:ext cx="1224136" cy="1048181"/>
          </a:xfrm>
          <a:prstGeom prst="rect">
            <a:avLst/>
          </a:prstGeom>
          <a:noFill/>
          <a:ln w="1905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2160245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</a:rPr>
              <a:t>Mjesto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</a:rPr>
              <a:t>za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</a:rPr>
              <a:t>identifikaciju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</a:rPr>
              <a:t>uzročnika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</a:rPr>
              <a:t>troška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83039" y="3137729"/>
            <a:ext cx="5065999" cy="2056874"/>
          </a:xfrm>
          <a:prstGeom prst="roundRect">
            <a:avLst>
              <a:gd name="adj" fmla="val 9596"/>
            </a:avLst>
          </a:prstGeom>
          <a:solidFill>
            <a:schemeClr val="accent1">
              <a:alpha val="93000"/>
            </a:schemeClr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“</a:t>
            </a:r>
            <a:r>
              <a:rPr lang="en-US" sz="3200" b="1" dirty="0" err="1" smtClean="0"/>
              <a:t>Proizvođači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pokrivaju</a:t>
            </a:r>
            <a:r>
              <a:rPr lang="en-US" sz="3200" b="1" dirty="0" smtClean="0"/>
              <a:t> ITC </a:t>
            </a:r>
            <a:r>
              <a:rPr lang="en-US" sz="3200" b="1" dirty="0" err="1" smtClean="0"/>
              <a:t>trošak</a:t>
            </a:r>
            <a:r>
              <a:rPr lang="en-US" sz="3200" b="1" dirty="0" smtClean="0"/>
              <a:t>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827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6" grpId="0"/>
      <p:bldP spid="17" grpId="0"/>
      <p:bldP spid="18" grpId="0"/>
      <p:bldP spid="14" grpId="0" animBg="1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Slučaj</a:t>
            </a:r>
            <a:r>
              <a:rPr lang="en-US" dirty="0" smtClean="0"/>
              <a:t> “</a:t>
            </a: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Britanija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               </a:t>
            </a:r>
            <a:r>
              <a:rPr lang="en-US" dirty="0" err="1" smtClean="0"/>
              <a:t>trošak</a:t>
            </a:r>
            <a:r>
              <a:rPr lang="en-US" dirty="0" smtClean="0"/>
              <a:t> </a:t>
            </a:r>
            <a:r>
              <a:rPr lang="en-US" dirty="0" err="1" smtClean="0"/>
              <a:t>infrastrukture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676"/>
          </a:xfrm>
        </p:spPr>
        <p:txBody>
          <a:bodyPr>
            <a:normAutofit fontScale="92500"/>
          </a:bodyPr>
          <a:lstStyle/>
          <a:p>
            <a:r>
              <a:rPr lang="xh-ZA" dirty="0" smtClean="0"/>
              <a:t>Jedan od začetnika liberalizacije u Evropi</a:t>
            </a:r>
          </a:p>
          <a:p>
            <a:pPr lvl="1"/>
            <a:r>
              <a:rPr lang="xh-ZA" dirty="0" smtClean="0"/>
              <a:t>Razvijen prenosni sistem je pretpostavka tržišta</a:t>
            </a:r>
          </a:p>
          <a:p>
            <a:pPr lvl="1"/>
            <a:r>
              <a:rPr lang="xh-ZA" dirty="0" smtClean="0"/>
              <a:t>Od tržišta korist ima potražnja ali i ponuda</a:t>
            </a:r>
          </a:p>
          <a:p>
            <a:r>
              <a:rPr lang="xh-ZA" dirty="0" smtClean="0"/>
              <a:t>G-komoinenta obuhvata:</a:t>
            </a:r>
          </a:p>
          <a:p>
            <a:pPr lvl="1"/>
            <a:r>
              <a:rPr lang="vi-VN" dirty="0" smtClean="0"/>
              <a:t>dugoročne </a:t>
            </a:r>
            <a:r>
              <a:rPr lang="vi-VN" dirty="0"/>
              <a:t>inkrementalne troškove investicija u prenosni </a:t>
            </a:r>
            <a:r>
              <a:rPr lang="vi-VN" dirty="0" smtClean="0"/>
              <a:t>sistem</a:t>
            </a:r>
            <a:endParaRPr lang="xh-ZA" dirty="0" smtClean="0"/>
          </a:p>
          <a:p>
            <a:pPr lvl="1"/>
            <a:r>
              <a:rPr lang="vi-VN" dirty="0" smtClean="0"/>
              <a:t> </a:t>
            </a:r>
            <a:r>
              <a:rPr lang="vi-VN" dirty="0"/>
              <a:t>ponderisani trošak održavanja </a:t>
            </a:r>
            <a:r>
              <a:rPr lang="vi-VN" dirty="0" smtClean="0"/>
              <a:t>infrastrukture</a:t>
            </a:r>
            <a:endParaRPr lang="xh-ZA" dirty="0"/>
          </a:p>
          <a:p>
            <a:pPr marL="68580" indent="0" algn="ctr">
              <a:buNone/>
            </a:pPr>
            <a:r>
              <a:rPr lang="vi-VN" sz="2600" b="1" dirty="0" smtClean="0"/>
              <a:t>obezbjeđuje </a:t>
            </a:r>
            <a:r>
              <a:rPr lang="vi-VN" sz="2600" b="1" dirty="0"/>
              <a:t>više od četvrtine ukupnog regulatorno dozvoljenog prihoda operatora prenosnog sistema</a:t>
            </a:r>
            <a:endParaRPr lang="en-US" sz="2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3892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619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236</TotalTime>
  <Words>797</Words>
  <Application>Microsoft Office PowerPoint</Application>
  <PresentationFormat>On-screen Show (4:3)</PresentationFormat>
  <Paragraphs>133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G-KOMPONENTA </vt:lpstr>
      <vt:lpstr>G-Komponenta</vt:lpstr>
      <vt:lpstr>Struktura rada</vt:lpstr>
      <vt:lpstr>Motiv</vt:lpstr>
      <vt:lpstr>Evolucija modela pokrivanja mrežnih troškova</vt:lpstr>
      <vt:lpstr>Troškovi mreže neposredno vezani za proizvodnju energije</vt:lpstr>
      <vt:lpstr>Primjeri primjene  G-komponente u Evropi</vt:lpstr>
      <vt:lpstr>Slučaj “Francuska”                      ITC mehanizam</vt:lpstr>
      <vt:lpstr>Slučaj “Velika Britanija”                trošak infrastrukture</vt:lpstr>
      <vt:lpstr>Slučaj “Austrija”      Gubici I sistemske usluge</vt:lpstr>
      <vt:lpstr>Rizici</vt:lpstr>
      <vt:lpstr>Rizik narušavanja kratkoročne konkurentnosti</vt:lpstr>
      <vt:lpstr>Ostali rizici</vt:lpstr>
      <vt:lpstr>G i CG</vt:lpstr>
      <vt:lpstr>Ekonomski efekti</vt:lpstr>
      <vt:lpstr>Zaključci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primjedbe</dc:creator>
  <cp:lastModifiedBy>Ljubo Knezevic</cp:lastModifiedBy>
  <cp:revision>24</cp:revision>
  <dcterms:created xsi:type="dcterms:W3CDTF">2015-05-11T19:22:57Z</dcterms:created>
  <dcterms:modified xsi:type="dcterms:W3CDTF">2015-05-12T12:56:25Z</dcterms:modified>
</cp:coreProperties>
</file>